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83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9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0" y="0"/>
          <a:ext cx="9144000" cy="2622550"/>
        </p:xfrm>
        <a:graphic>
          <a:graphicData uri="http://schemas.openxmlformats.org/presentationml/2006/ole">
            <p:oleObj spid="_x0000_s44034" name="Image" r:id="rId3" imgW="13003175" imgH="4571429" progId="">
              <p:embed/>
            </p:oleObj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latin typeface="+mn-lt"/>
                </a:rPr>
                <a:t>LOGO</a:t>
              </a: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685800" y="3429000"/>
            <a:ext cx="7620000" cy="685800"/>
          </a:xfrm>
          <a:prstGeom prst="roundRect">
            <a:avLst>
              <a:gd name="adj" fmla="val 38449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8956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3432175"/>
            <a:ext cx="7620000" cy="682625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89864F54-420F-43A7-9DE2-712C56364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E74E-A0AE-4ECF-9072-FEDE820A8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2DC1-F627-419F-9EE3-65D631F20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8D62-986A-42CF-8B75-B55F27CD5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DCF8-A00A-4F4F-969F-E0D5764AF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A6E5-7487-49AC-9693-7AC62F646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0028B-4521-4FDE-B2ED-65642DE8F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F565D-2D15-4013-8E43-AE3EA4F41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87F3B-A6A3-49D1-9F1B-177D60527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26B70-A0AE-4441-AFDF-278ECE6BD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DAB8-0991-4110-8FF7-2D7A6F98E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F35C-87B1-4A63-9D0D-6F97DBE57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-11113" y="0"/>
          <a:ext cx="9155113" cy="609600"/>
        </p:xfrm>
        <a:graphic>
          <a:graphicData uri="http://schemas.openxmlformats.org/presentationml/2006/ole">
            <p:oleObj spid="_x0000_s1026" name="Image" r:id="rId15" imgW="13003175" imgH="4571429" progId="">
              <p:embed/>
            </p:oleObj>
          </a:graphicData>
        </a:graphic>
      </p:graphicFrame>
      <p:sp>
        <p:nvSpPr>
          <p:cNvPr id="1033" name="AutoShape 9"/>
          <p:cNvSpPr>
            <a:spLocks noChangeArrowheads="1"/>
          </p:cNvSpPr>
          <p:nvPr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www.thmemgallery.com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2ED7486-DEBC-4FCF-9322-F2732C296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latin typeface="+mn-lt"/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ransition spd="slow">
    <p:pull dir="r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1785938"/>
            <a:ext cx="7851775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9600" dirty="0" smtClean="0">
                <a:solidFill>
                  <a:srgbClr val="C00000"/>
                </a:solidFill>
              </a:rPr>
              <a:t/>
            </a:r>
            <a:br>
              <a:rPr lang="ru-RU" sz="9600" dirty="0" smtClean="0">
                <a:solidFill>
                  <a:srgbClr val="C00000"/>
                </a:solidFill>
              </a:rPr>
            </a:br>
            <a:r>
              <a:rPr lang="ru-RU" sz="9600" dirty="0" smtClean="0">
                <a:solidFill>
                  <a:srgbClr val="C00000"/>
                </a:solidFill>
              </a:rPr>
              <a:t/>
            </a:r>
            <a:br>
              <a:rPr lang="ru-RU" sz="9600" dirty="0" smtClean="0">
                <a:solidFill>
                  <a:srgbClr val="C00000"/>
                </a:solidFill>
              </a:rPr>
            </a:br>
            <a:r>
              <a:rPr lang="ru-RU" sz="9600" dirty="0" smtClean="0">
                <a:solidFill>
                  <a:srgbClr val="C00000"/>
                </a:solidFill>
              </a:rPr>
              <a:t>«Изюминки»</a:t>
            </a:r>
            <a:br>
              <a:rPr lang="ru-RU" sz="9600" dirty="0" smtClean="0">
                <a:solidFill>
                  <a:srgbClr val="C00000"/>
                </a:solidFill>
              </a:rPr>
            </a:br>
            <a:r>
              <a:rPr lang="ru-RU" sz="4900" dirty="0" smtClean="0">
                <a:solidFill>
                  <a:srgbClr val="C00000"/>
                </a:solidFill>
              </a:rPr>
              <a:t>ЕГЭ - 2011</a:t>
            </a:r>
            <a:endParaRPr lang="ru-RU" sz="4900" dirty="0">
              <a:solidFill>
                <a:srgbClr val="C0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88" y="1285875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000241"/>
            <a:ext cx="8659961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0" y="571500"/>
            <a:ext cx="5686425" cy="357188"/>
          </a:xfrm>
        </p:spPr>
        <p:txBody>
          <a:bodyPr/>
          <a:lstStyle/>
          <a:p>
            <a:r>
              <a:rPr lang="ru-RU" sz="2800" i="1" u="sng" smtClean="0">
                <a:solidFill>
                  <a:srgbClr val="C00000"/>
                </a:solidFill>
              </a:rPr>
              <a:t/>
            </a:r>
            <a:br>
              <a:rPr lang="ru-RU" sz="2800" i="1" u="sng" smtClean="0">
                <a:solidFill>
                  <a:srgbClr val="C00000"/>
                </a:solidFill>
              </a:rPr>
            </a:br>
            <a:endParaRPr lang="ru-RU" sz="2800" i="1" u="sng" smtClean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928688"/>
            <a:ext cx="8572500" cy="550068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100" dirty="0" smtClean="0"/>
              <a:t> </a:t>
            </a:r>
          </a:p>
          <a:p>
            <a:pPr marL="1588" indent="381000">
              <a:buFont typeface="Wingdings" pitchFamily="2" charset="2"/>
              <a:buNone/>
              <a:defRPr/>
            </a:pPr>
            <a:r>
              <a:rPr lang="ru-RU" sz="9000" i="1" dirty="0" smtClean="0"/>
              <a:t>     </a:t>
            </a:r>
            <a:r>
              <a:rPr lang="ru-RU" sz="9000" b="1" i="1" dirty="0" smtClean="0">
                <a:solidFill>
                  <a:srgbClr val="C00000"/>
                </a:solidFill>
                <a:latin typeface="Arno Pro" pitchFamily="18" charset="0"/>
              </a:rPr>
              <a:t>Брандспойт</a:t>
            </a:r>
            <a:r>
              <a:rPr lang="ru-RU" sz="9000" b="1" i="1" dirty="0" smtClean="0">
                <a:solidFill>
                  <a:srgbClr val="C00000"/>
                </a:solidFill>
              </a:rPr>
              <a:t>, </a:t>
            </a:r>
            <a:r>
              <a:rPr lang="ru-RU" sz="9000" b="1" i="1" dirty="0" smtClean="0">
                <a:solidFill>
                  <a:srgbClr val="C00000"/>
                </a:solidFill>
                <a:latin typeface="Arno Pro" pitchFamily="18" charset="0"/>
              </a:rPr>
              <a:t>закрепленный под определенным углом на пожарной машине, выстреливает струю воды с постоянной начальной скоростью. Высота струи воды описывается формулой</a:t>
            </a:r>
            <a:r>
              <a:rPr lang="en-US" sz="9000" b="1" i="1" dirty="0" smtClean="0">
                <a:solidFill>
                  <a:srgbClr val="C00000"/>
                </a:solidFill>
                <a:latin typeface="Arno Pro" pitchFamily="18" charset="0"/>
              </a:rPr>
              <a:t> </a:t>
            </a:r>
            <a:r>
              <a:rPr lang="en-US" sz="9000" b="1" i="1" dirty="0" smtClean="0">
                <a:solidFill>
                  <a:srgbClr val="C00000"/>
                </a:solidFill>
              </a:rPr>
              <a:t>Y</a:t>
            </a:r>
            <a:r>
              <a:rPr lang="ru-RU" sz="9000" b="1" i="1" dirty="0" smtClean="0">
                <a:solidFill>
                  <a:srgbClr val="C00000"/>
                </a:solidFill>
              </a:rPr>
              <a:t>=</a:t>
            </a:r>
            <a:r>
              <a:rPr lang="en-US" sz="9000" b="1" i="1" dirty="0" smtClean="0">
                <a:solidFill>
                  <a:srgbClr val="C00000"/>
                </a:solidFill>
              </a:rPr>
              <a:t>ax</a:t>
            </a:r>
            <a:r>
              <a:rPr lang="ru-RU" sz="9000" b="1" i="1" baseline="30000" dirty="0" smtClean="0">
                <a:solidFill>
                  <a:srgbClr val="C00000"/>
                </a:solidFill>
              </a:rPr>
              <a:t>2</a:t>
            </a:r>
            <a:r>
              <a:rPr lang="ru-RU" sz="9000" b="1" i="1" dirty="0" smtClean="0">
                <a:solidFill>
                  <a:srgbClr val="C00000"/>
                </a:solidFill>
              </a:rPr>
              <a:t>+</a:t>
            </a:r>
            <a:r>
              <a:rPr lang="en-US" sz="9000" b="1" i="1" dirty="0" err="1" smtClean="0">
                <a:solidFill>
                  <a:srgbClr val="C00000"/>
                </a:solidFill>
              </a:rPr>
              <a:t>bx</a:t>
            </a:r>
            <a:r>
              <a:rPr lang="ru-RU" sz="9000" b="1" i="1" dirty="0" smtClean="0">
                <a:solidFill>
                  <a:srgbClr val="C00000"/>
                </a:solidFill>
              </a:rPr>
              <a:t>+</a:t>
            </a:r>
            <a:r>
              <a:rPr lang="en-US" sz="9000" b="1" i="1" dirty="0" smtClean="0">
                <a:solidFill>
                  <a:srgbClr val="C00000"/>
                </a:solidFill>
              </a:rPr>
              <a:t>c</a:t>
            </a:r>
            <a:r>
              <a:rPr lang="ru-RU" sz="9000" b="1" i="1" dirty="0" smtClean="0">
                <a:solidFill>
                  <a:srgbClr val="C00000"/>
                </a:solidFill>
                <a:latin typeface="Arno Pro" pitchFamily="18" charset="0"/>
              </a:rPr>
              <a:t> ,</a:t>
            </a:r>
            <a:r>
              <a:rPr lang="en-US" sz="9000" b="1" i="1" dirty="0" smtClean="0">
                <a:solidFill>
                  <a:srgbClr val="C00000"/>
                </a:solidFill>
              </a:rPr>
              <a:t> a</a:t>
            </a:r>
            <a:r>
              <a:rPr lang="ru-RU" sz="9000" b="1" i="1" dirty="0" smtClean="0">
                <a:solidFill>
                  <a:srgbClr val="C00000"/>
                </a:solidFill>
              </a:rPr>
              <a:t>= - 1/270,  </a:t>
            </a:r>
            <a:r>
              <a:rPr lang="en-US" sz="9000" b="1" i="1" dirty="0" smtClean="0">
                <a:solidFill>
                  <a:srgbClr val="C00000"/>
                </a:solidFill>
              </a:rPr>
              <a:t>b</a:t>
            </a:r>
            <a:r>
              <a:rPr lang="ru-RU" sz="9000" b="1" i="1" dirty="0" smtClean="0">
                <a:solidFill>
                  <a:srgbClr val="C00000"/>
                </a:solidFill>
              </a:rPr>
              <a:t>=2/3, </a:t>
            </a:r>
            <a:r>
              <a:rPr lang="en-US" sz="9000" b="1" i="1" dirty="0" smtClean="0">
                <a:solidFill>
                  <a:srgbClr val="C00000"/>
                </a:solidFill>
              </a:rPr>
              <a:t>c</a:t>
            </a:r>
            <a:r>
              <a:rPr lang="ru-RU" sz="9000" b="1" i="1" dirty="0" smtClean="0">
                <a:solidFill>
                  <a:srgbClr val="C00000"/>
                </a:solidFill>
              </a:rPr>
              <a:t>=7/3</a:t>
            </a:r>
            <a:r>
              <a:rPr lang="ru-RU" sz="9000" b="1" i="1" dirty="0" smtClean="0">
                <a:solidFill>
                  <a:srgbClr val="C00000"/>
                </a:solidFill>
                <a:latin typeface="Arno Pro" pitchFamily="18" charset="0"/>
              </a:rPr>
              <a:t>  –постоянные параметры. На каком максимальном расстоянии в метрах от забора нужно поставить машину, чтобы вода перелетала через верх? Высота забора равна 19 метров. </a:t>
            </a:r>
          </a:p>
          <a:p>
            <a:pPr>
              <a:buFont typeface="Wingdings" pitchFamily="2" charset="2"/>
              <a:buNone/>
              <a:defRPr/>
            </a:pPr>
            <a:endParaRPr lang="ru-RU" sz="5100" b="1" dirty="0" smtClean="0">
              <a:solidFill>
                <a:schemeClr val="bg1"/>
              </a:solidFill>
              <a:latin typeface="Arno Pro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Необходимо найти наибольшее значение </a:t>
            </a: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при котором </a:t>
            </a: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x)≥19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Решим неравенство:-1/270</a:t>
            </a: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9600" b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+2/3x+7/3≥19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                  -x</a:t>
            </a:r>
            <a:r>
              <a:rPr lang="ru-RU" sz="9600" b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+180x+630 ≥ 5130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                    x</a:t>
            </a:r>
            <a:r>
              <a:rPr lang="ru-RU" sz="9600" b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-180</a:t>
            </a:r>
            <a:r>
              <a:rPr lang="ru-RU" sz="9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+4500 ≤0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                   (x-30)(x-150) ≤0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                     30 ≤x ≤150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наибольшее значение </a:t>
            </a:r>
            <a:r>
              <a:rPr lang="en-US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равно 150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9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Ответ:150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5100" dirty="0" smtClean="0">
                <a:solidFill>
                  <a:schemeClr val="accent4"/>
                </a:solidFill>
                <a:latin typeface="Arno Pro" pitchFamily="18" charset="0"/>
              </a:rPr>
              <a:t>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5100" dirty="0" smtClean="0">
                <a:solidFill>
                  <a:schemeClr val="accent4"/>
                </a:solidFill>
                <a:latin typeface="Arno Pro" pitchFamily="18" charset="0"/>
              </a:rPr>
              <a:t>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5100" dirty="0" smtClean="0">
                <a:solidFill>
                  <a:schemeClr val="accent4"/>
                </a:solidFill>
              </a:rPr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5100" dirty="0" smtClean="0">
                <a:solidFill>
                  <a:schemeClr val="accent4"/>
                </a:solidFill>
                <a:latin typeface="Arno Pro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100" dirty="0" smtClean="0">
                <a:solidFill>
                  <a:schemeClr val="accent4"/>
                </a:solidFill>
                <a:latin typeface="Arno Pro" pitchFamily="18" charset="0"/>
              </a:rPr>
              <a:t> </a:t>
            </a:r>
          </a:p>
          <a:p>
            <a:pPr>
              <a:buFont typeface="Wingdings" pitchFamily="2" charset="2"/>
              <a:buNone/>
              <a:defRPr/>
            </a:pP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21508" name="Рисунок 6" descr="0a1780c69a24742b80c6c5be93b554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4981575"/>
            <a:ext cx="25717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928688"/>
            <a:ext cx="8229600" cy="5500687"/>
          </a:xfrm>
        </p:spPr>
        <p:txBody>
          <a:bodyPr>
            <a:normAutofit/>
          </a:bodyPr>
          <a:lstStyle/>
          <a:p>
            <a:pPr marL="1588" indent="461963">
              <a:buFont typeface="Wingdings" pitchFamily="2" charset="2"/>
              <a:buNone/>
              <a:defRPr/>
            </a:pPr>
            <a:r>
              <a:rPr lang="ru-RU" sz="2600" b="1" i="1" dirty="0" smtClean="0">
                <a:solidFill>
                  <a:srgbClr val="C00000"/>
                </a:solidFill>
                <a:latin typeface="Arno Pro" pitchFamily="18" charset="0"/>
              </a:rPr>
              <a:t>При температуре 0</a:t>
            </a:r>
            <a:r>
              <a:rPr lang="ru-RU" sz="2600" b="1" i="1" baseline="30000" dirty="0" smtClean="0">
                <a:solidFill>
                  <a:srgbClr val="C00000"/>
                </a:solidFill>
                <a:latin typeface="Arno Pro" pitchFamily="18" charset="0"/>
              </a:rPr>
              <a:t>0</a:t>
            </a:r>
            <a:r>
              <a:rPr lang="ru-RU" sz="2600" b="1" i="1" dirty="0" smtClean="0">
                <a:solidFill>
                  <a:srgbClr val="C00000"/>
                </a:solidFill>
                <a:latin typeface="Arno Pro" pitchFamily="18" charset="0"/>
              </a:rPr>
              <a:t>С рельс имеет длину</a:t>
            </a:r>
            <a:r>
              <a:rPr lang="en-US" sz="2600" b="1" i="1" dirty="0" smtClean="0">
                <a:solidFill>
                  <a:srgbClr val="C00000"/>
                </a:solidFill>
                <a:latin typeface="Arno Pro" pitchFamily="18" charset="0"/>
              </a:rPr>
              <a:t> l</a:t>
            </a:r>
            <a:r>
              <a:rPr lang="ru-RU" sz="2600" b="1" i="1" dirty="0" smtClean="0">
                <a:solidFill>
                  <a:srgbClr val="C00000"/>
                </a:solidFill>
                <a:latin typeface="Arno Pro" pitchFamily="18" charset="0"/>
              </a:rPr>
              <a:t> </a:t>
            </a:r>
            <a:r>
              <a:rPr lang="ru-RU" sz="2600" b="1" i="1" baseline="-25000" dirty="0" smtClean="0">
                <a:solidFill>
                  <a:srgbClr val="C00000"/>
                </a:solidFill>
                <a:latin typeface="Arno Pro" pitchFamily="18" charset="0"/>
              </a:rPr>
              <a:t>0</a:t>
            </a:r>
            <a:r>
              <a:rPr lang="ru-RU" sz="2600" b="1" i="1" dirty="0" smtClean="0">
                <a:solidFill>
                  <a:srgbClr val="C00000"/>
                </a:solidFill>
                <a:latin typeface="Arno Pro" pitchFamily="18" charset="0"/>
              </a:rPr>
              <a:t>=10м. При прокладке путей между рельсами оставляют зазор  11,4 мм. При  возрастании температуры будет происходить тепловое расширение рельса и его длины будет меняться по закону : </a:t>
            </a:r>
            <a:r>
              <a:rPr lang="en-US" sz="2600" b="1" i="1" dirty="0" smtClean="0">
                <a:solidFill>
                  <a:srgbClr val="C00000"/>
                </a:solidFill>
                <a:latin typeface="Arno Pro" pitchFamily="18" charset="0"/>
              </a:rPr>
              <a:t>l (t</a:t>
            </a:r>
            <a:r>
              <a:rPr lang="en-US" sz="2600" b="1" i="1" baseline="-25000" dirty="0" smtClean="0">
                <a:solidFill>
                  <a:srgbClr val="C00000"/>
                </a:solidFill>
                <a:latin typeface="Arno Pro" pitchFamily="18" charset="0"/>
              </a:rPr>
              <a:t>0</a:t>
            </a:r>
            <a:r>
              <a:rPr lang="en-US" sz="2600" b="1" i="1" dirty="0" smtClean="0">
                <a:solidFill>
                  <a:srgbClr val="C00000"/>
                </a:solidFill>
                <a:latin typeface="Arno Pro" pitchFamily="18" charset="0"/>
              </a:rPr>
              <a:t>)=l</a:t>
            </a:r>
            <a:r>
              <a:rPr lang="en-US" sz="2600" b="1" i="1" baseline="-25000" dirty="0" smtClean="0">
                <a:solidFill>
                  <a:srgbClr val="C00000"/>
                </a:solidFill>
                <a:latin typeface="Arno Pro" pitchFamily="18" charset="0"/>
              </a:rPr>
              <a:t>0</a:t>
            </a:r>
            <a:r>
              <a:rPr lang="en-US" sz="2600" b="1" i="1" dirty="0" smtClean="0">
                <a:solidFill>
                  <a:srgbClr val="C00000"/>
                </a:solidFill>
                <a:latin typeface="Arno Pro" pitchFamily="18" charset="0"/>
              </a:rPr>
              <a:t>(1+αt)</a:t>
            </a:r>
            <a:r>
              <a:rPr lang="ru-RU" sz="2600" b="1" i="1" dirty="0" smtClean="0">
                <a:solidFill>
                  <a:srgbClr val="C00000"/>
                </a:solidFill>
                <a:latin typeface="Arno Pro" pitchFamily="18" charset="0"/>
              </a:rPr>
              <a:t> При какой температуре между рельсами исчезнет зазор.(Ответ выразите в градусах Цельсия).</a:t>
            </a:r>
            <a:r>
              <a:rPr lang="el-GR" sz="2600" b="1" i="1" dirty="0" smtClean="0">
                <a:solidFill>
                  <a:schemeClr val="bg1"/>
                </a:solidFill>
              </a:rPr>
              <a:t> </a:t>
            </a:r>
            <a:endParaRPr lang="ru-RU" sz="2400" b="1" i="1" dirty="0" smtClean="0">
              <a:solidFill>
                <a:schemeClr val="accent4"/>
              </a:solidFill>
            </a:endParaRPr>
          </a:p>
          <a:p>
            <a:pPr indent="107950">
              <a:buFont typeface="Wingdings" pitchFamily="2" charset="2"/>
              <a:buNone/>
              <a:defRPr/>
            </a:pPr>
            <a:r>
              <a:rPr lang="el-GR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= 1,2 · 10</a:t>
            </a:r>
            <a:r>
              <a:rPr lang="en-US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-5</a:t>
            </a:r>
            <a:endParaRPr lang="ru-RU" sz="24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07950"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l(t</a:t>
            </a:r>
            <a:r>
              <a:rPr lang="ru-RU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)=l</a:t>
            </a:r>
            <a:r>
              <a:rPr lang="ru-RU" sz="2400" b="1" i="1" baseline="-25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l-GR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;подставим числовые значения:</a:t>
            </a:r>
          </a:p>
          <a:p>
            <a:pPr indent="107950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10(1+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1,2 · 10</a:t>
            </a:r>
            <a:r>
              <a:rPr lang="en-US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-5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ru-RU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)=10+11,4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· 10</a:t>
            </a:r>
            <a:endParaRPr lang="ru-RU" sz="2400" b="1" i="1" baseline="300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07950">
              <a:buFont typeface="Wingdings" pitchFamily="2" charset="2"/>
              <a:buNone/>
              <a:defRPr/>
            </a:pPr>
            <a:r>
              <a:rPr lang="en-US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10+12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· 10</a:t>
            </a:r>
            <a:r>
              <a:rPr lang="en-US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= 10+11,4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· 10</a:t>
            </a:r>
            <a:r>
              <a:rPr lang="ru-RU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-3</a:t>
            </a:r>
            <a:endParaRPr lang="ru-RU" sz="24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07950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= 0,95 · 10</a:t>
            </a:r>
            <a:r>
              <a:rPr lang="en-US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indent="107950"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t</a:t>
            </a:r>
            <a:r>
              <a:rPr lang="ru-RU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=95                         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Ответ:95</a:t>
            </a:r>
            <a:r>
              <a:rPr lang="en-US" sz="2400" b="1" i="1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4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 descr="C:\Program Files\Microsoft Office\MEDIA\CAGCAT10\j029357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570413"/>
            <a:ext cx="22860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285875"/>
            <a:ext cx="8229600" cy="15001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Arno Pro" pitchFamily="18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Кран в днище бочки летнего душа забыли закрыть. Вода вытекает из бочки, пока она не станет пустой. Пока в бочке есть вода, высота столба воды меняется по закону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H(t)=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0,64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 baseline="30000" dirty="0" smtClean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-2,08t+1,69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где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время в минутах. Сколько минут вода будет вытекать из бочки?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928938"/>
            <a:ext cx="8429625" cy="392906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3300" dirty="0" smtClean="0">
                <a:solidFill>
                  <a:schemeClr val="accent4"/>
                </a:solidFill>
              </a:rPr>
              <a:t>Для решения задачи достаточно решить уравнение </a:t>
            </a:r>
            <a:r>
              <a:rPr lang="en-US" sz="3300" dirty="0" smtClean="0">
                <a:solidFill>
                  <a:schemeClr val="accent4"/>
                </a:solidFill>
              </a:rPr>
              <a:t>H</a:t>
            </a:r>
            <a:r>
              <a:rPr lang="ru-RU" sz="3300" dirty="0" smtClean="0">
                <a:solidFill>
                  <a:schemeClr val="accent4"/>
                </a:solidFill>
              </a:rPr>
              <a:t>(</a:t>
            </a:r>
            <a:r>
              <a:rPr lang="en-US" sz="3300" dirty="0" smtClean="0">
                <a:solidFill>
                  <a:schemeClr val="accent4"/>
                </a:solidFill>
              </a:rPr>
              <a:t>t)=0</a:t>
            </a:r>
            <a:r>
              <a:rPr lang="ru-RU" sz="3300" dirty="0" smtClean="0">
                <a:solidFill>
                  <a:schemeClr val="accent4"/>
                </a:solidFill>
              </a:rPr>
              <a:t>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300" dirty="0" smtClean="0">
                <a:solidFill>
                  <a:schemeClr val="accent4"/>
                </a:solidFill>
              </a:rPr>
              <a:t> 0,64</a:t>
            </a:r>
            <a:r>
              <a:rPr lang="en-US" sz="3300" dirty="0" smtClean="0">
                <a:solidFill>
                  <a:schemeClr val="accent4"/>
                </a:solidFill>
              </a:rPr>
              <a:t>t</a:t>
            </a:r>
            <a:r>
              <a:rPr lang="ru-RU" sz="3300" baseline="30000" dirty="0" smtClean="0">
                <a:solidFill>
                  <a:schemeClr val="accent4"/>
                </a:solidFill>
              </a:rPr>
              <a:t>2</a:t>
            </a:r>
            <a:r>
              <a:rPr lang="en-US" sz="3300" dirty="0" smtClean="0">
                <a:solidFill>
                  <a:schemeClr val="accent4"/>
                </a:solidFill>
              </a:rPr>
              <a:t> -2,08t+1,69</a:t>
            </a:r>
            <a:r>
              <a:rPr lang="ru-RU" sz="3300" dirty="0" smtClean="0">
                <a:solidFill>
                  <a:schemeClr val="accent4"/>
                </a:solidFill>
              </a:rPr>
              <a:t> </a:t>
            </a:r>
            <a:r>
              <a:rPr lang="en-US" sz="3300" dirty="0" smtClean="0">
                <a:solidFill>
                  <a:schemeClr val="accent4"/>
                </a:solidFill>
              </a:rPr>
              <a:t>=0</a:t>
            </a:r>
            <a:endParaRPr lang="ru-RU" sz="33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3300" dirty="0" smtClean="0">
                <a:solidFill>
                  <a:schemeClr val="accent4"/>
                </a:solidFill>
              </a:rPr>
              <a:t>64</a:t>
            </a:r>
            <a:r>
              <a:rPr lang="en-US" sz="3300" dirty="0" smtClean="0">
                <a:solidFill>
                  <a:schemeClr val="accent4"/>
                </a:solidFill>
              </a:rPr>
              <a:t>t</a:t>
            </a:r>
            <a:r>
              <a:rPr lang="ru-RU" sz="3300" baseline="30000" dirty="0" smtClean="0">
                <a:solidFill>
                  <a:schemeClr val="accent4"/>
                </a:solidFill>
              </a:rPr>
              <a:t>2</a:t>
            </a:r>
            <a:r>
              <a:rPr lang="en-US" sz="3300" dirty="0" smtClean="0">
                <a:solidFill>
                  <a:schemeClr val="accent4"/>
                </a:solidFill>
              </a:rPr>
              <a:t>-208t+169=0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300" dirty="0" smtClean="0">
                <a:solidFill>
                  <a:schemeClr val="accent4"/>
                </a:solidFill>
              </a:rPr>
              <a:t>(8t-13)</a:t>
            </a:r>
            <a:r>
              <a:rPr lang="ru-RU" sz="3300" baseline="30000" dirty="0" smtClean="0">
                <a:solidFill>
                  <a:schemeClr val="accent4"/>
                </a:solidFill>
              </a:rPr>
              <a:t> 2</a:t>
            </a:r>
            <a:r>
              <a:rPr lang="en-US" sz="3300" dirty="0" smtClean="0">
                <a:solidFill>
                  <a:schemeClr val="accent4"/>
                </a:solidFill>
              </a:rPr>
              <a:t>=0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300" dirty="0" smtClean="0">
                <a:solidFill>
                  <a:schemeClr val="accent4"/>
                </a:solidFill>
              </a:rPr>
              <a:t>t = 1,625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300" dirty="0" smtClean="0">
                <a:solidFill>
                  <a:schemeClr val="accent4"/>
                </a:solidFill>
              </a:rPr>
              <a:t>Ответ:1,625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aseline="30000" dirty="0" smtClean="0">
                <a:solidFill>
                  <a:schemeClr val="accent4"/>
                </a:solidFill>
              </a:rPr>
              <a:t> </a:t>
            </a:r>
            <a:r>
              <a:rPr lang="en-US" sz="2400" dirty="0" smtClean="0">
                <a:solidFill>
                  <a:schemeClr val="accent4"/>
                </a:solidFill>
              </a:rPr>
              <a:t>  </a:t>
            </a:r>
            <a:endParaRPr lang="ru-RU" sz="24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23556" name="Рисунок 3" descr="MR90023471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8577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57188" y="1285875"/>
            <a:ext cx="8229600" cy="2011363"/>
          </a:xfrm>
        </p:spPr>
        <p:txBody>
          <a:bodyPr/>
          <a:lstStyle/>
          <a:p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верфи инженеры проектируют новый аппарат для погружения на большие глубины. Конструкция имеет форму бочки, а значит, Архимедова сила, действующая на аппарат, будет определятся по формуле 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=g</a:t>
            </a:r>
            <a:r>
              <a:rPr lang="el-GR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l-GR" sz="24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-радиус бочки, 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=5-его линейный размер,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-1000 кг/м</a:t>
            </a:r>
            <a:r>
              <a:rPr lang="en-US" sz="20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=9,8 Н/кг- ускорение свободного падения. Определите  какой радиус (в метрах) может иметь аппарат, чтобы обеспечить его эксплуатацию в условиях, когда выталкивающая сила при погружении не будет превосходить 588000 Н?(</a:t>
            </a:r>
            <a:r>
              <a:rPr lang="el-GR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=3)</a:t>
            </a:r>
            <a:b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3429000"/>
            <a:ext cx="7000875" cy="31432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Из условия следует неравенство </a:t>
            </a:r>
            <a:r>
              <a:rPr lang="en-US" sz="2400" b="1" dirty="0" smtClean="0">
                <a:solidFill>
                  <a:schemeClr val="accent4"/>
                </a:solidFill>
              </a:rPr>
              <a:t>F</a:t>
            </a:r>
            <a:r>
              <a:rPr lang="ru-RU" sz="2400" b="1" baseline="-25000" dirty="0" smtClean="0">
                <a:solidFill>
                  <a:schemeClr val="accent4"/>
                </a:solidFill>
              </a:rPr>
              <a:t>А</a:t>
            </a:r>
            <a:r>
              <a:rPr lang="ru-RU" sz="2400" b="1" dirty="0" smtClean="0">
                <a:solidFill>
                  <a:schemeClr val="accent4"/>
                </a:solidFill>
              </a:rPr>
              <a:t>≤588000.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Тогда 100•9,8•3•</a:t>
            </a:r>
            <a:r>
              <a:rPr lang="en-US" sz="2400" b="1" dirty="0" smtClean="0">
                <a:solidFill>
                  <a:schemeClr val="accent4"/>
                </a:solidFill>
              </a:rPr>
              <a:t>R</a:t>
            </a:r>
            <a:r>
              <a:rPr lang="ru-RU" sz="2400" b="1" baseline="30000" dirty="0" smtClean="0">
                <a:solidFill>
                  <a:schemeClr val="accent4"/>
                </a:solidFill>
              </a:rPr>
              <a:t>2</a:t>
            </a:r>
            <a:r>
              <a:rPr lang="en-US" sz="2400" b="1" dirty="0" smtClean="0">
                <a:solidFill>
                  <a:schemeClr val="accent4"/>
                </a:solidFill>
              </a:rPr>
              <a:t>≤588000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4"/>
                </a:solidFill>
              </a:rPr>
              <a:t>15 R</a:t>
            </a:r>
            <a:r>
              <a:rPr lang="ru-RU" sz="2400" b="1" baseline="30000" dirty="0" smtClean="0">
                <a:solidFill>
                  <a:schemeClr val="accent4"/>
                </a:solidFill>
              </a:rPr>
              <a:t>2</a:t>
            </a:r>
            <a:r>
              <a:rPr lang="en-US" sz="2400" b="1" dirty="0" smtClean="0">
                <a:solidFill>
                  <a:schemeClr val="accent4"/>
                </a:solidFill>
              </a:rPr>
              <a:t> ≤60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4"/>
                </a:solidFill>
              </a:rPr>
              <a:t>R</a:t>
            </a:r>
            <a:r>
              <a:rPr lang="ru-RU" sz="2400" b="1" baseline="30000" dirty="0" smtClean="0">
                <a:solidFill>
                  <a:schemeClr val="accent4"/>
                </a:solidFill>
              </a:rPr>
              <a:t>2</a:t>
            </a:r>
            <a:r>
              <a:rPr lang="en-US" sz="2400" b="1" dirty="0" smtClean="0">
                <a:solidFill>
                  <a:schemeClr val="accent4"/>
                </a:solidFill>
              </a:rPr>
              <a:t> ≤4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4"/>
                </a:solidFill>
              </a:rPr>
              <a:t>R=√4=2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Ответ:2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24580" name="Picture 2" descr="C:\Program Files\Microsoft Office\MEDIA\CAGCAT10\j019616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572000"/>
            <a:ext cx="180181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2714625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Автомобиль, движущийся в начальный момент времени со скоростью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𝑣</a:t>
            </a:r>
            <a:r>
              <a:rPr lang="en-US" sz="2400" baseline="-25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=20м/с и тормозящий ,с постоянным ускорением a=4м/с </a:t>
            </a:r>
            <a:r>
              <a:rPr lang="en-US" sz="24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,за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секунд начало торможения проходит путь 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𝑣</a:t>
            </a:r>
            <a:r>
              <a:rPr lang="en-US" sz="2400" baseline="-25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24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/2 .</a:t>
            </a: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Определите (в секундах) наименьшее время , прошедшее от момента начала торможения , если известно , что за это время автомобиль проехал не менее 42-х метров.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3643313"/>
            <a:ext cx="6500812" cy="30003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Из условия следует неравенство: </a:t>
            </a:r>
            <a:r>
              <a:rPr lang="en-US" sz="2400" b="1" dirty="0" smtClean="0">
                <a:solidFill>
                  <a:schemeClr val="accent4"/>
                </a:solidFill>
              </a:rPr>
              <a:t>S</a:t>
            </a:r>
            <a:r>
              <a:rPr lang="en-US" sz="2400" b="1" dirty="0" smtClean="0">
                <a:solidFill>
                  <a:schemeClr val="accent4"/>
                </a:solidFill>
                <a:latin typeface="Calibri"/>
              </a:rPr>
              <a:t>≥</a:t>
            </a:r>
            <a:r>
              <a:rPr lang="ru-RU" sz="2400" b="1" dirty="0" smtClean="0">
                <a:solidFill>
                  <a:schemeClr val="accent4"/>
                </a:solidFill>
                <a:latin typeface="Calibri"/>
              </a:rPr>
              <a:t>42.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4"/>
                </a:solidFill>
                <a:latin typeface="Calibri"/>
              </a:rPr>
              <a:t>20</a:t>
            </a:r>
            <a:r>
              <a:rPr lang="en-US" sz="2400" b="1" dirty="0" smtClean="0">
                <a:solidFill>
                  <a:schemeClr val="accent4"/>
                </a:solidFill>
              </a:rPr>
              <a:t>t-</a:t>
            </a:r>
            <a:r>
              <a:rPr lang="ru-RU" sz="2400" b="1" dirty="0" smtClean="0">
                <a:solidFill>
                  <a:schemeClr val="accent4"/>
                </a:solidFill>
              </a:rPr>
              <a:t>2</a:t>
            </a:r>
            <a:r>
              <a:rPr lang="en-US" sz="2400" b="1" dirty="0" smtClean="0">
                <a:solidFill>
                  <a:schemeClr val="accent4"/>
                </a:solidFill>
              </a:rPr>
              <a:t> t</a:t>
            </a:r>
            <a:r>
              <a:rPr lang="en-US" sz="2400" b="1" baseline="30000" dirty="0" smtClean="0">
                <a:solidFill>
                  <a:schemeClr val="accent4"/>
                </a:solidFill>
              </a:rPr>
              <a:t>2</a:t>
            </a:r>
            <a:r>
              <a:rPr lang="ru-RU" sz="2400" b="1" baseline="30000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≥</a:t>
            </a:r>
            <a:r>
              <a:rPr lang="ru-RU" sz="2400" b="1" dirty="0" smtClean="0">
                <a:solidFill>
                  <a:schemeClr val="accent4"/>
                </a:solidFill>
              </a:rPr>
              <a:t>42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4"/>
                </a:solidFill>
              </a:rPr>
              <a:t>t</a:t>
            </a:r>
            <a:r>
              <a:rPr lang="en-US" sz="2400" b="1" baseline="30000" dirty="0" smtClean="0">
                <a:solidFill>
                  <a:schemeClr val="accent4"/>
                </a:solidFill>
              </a:rPr>
              <a:t>2</a:t>
            </a:r>
            <a:r>
              <a:rPr lang="ru-RU" sz="2400" b="1" baseline="30000" dirty="0" smtClean="0">
                <a:solidFill>
                  <a:schemeClr val="accent4"/>
                </a:solidFill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</a:rPr>
              <a:t>- 10</a:t>
            </a:r>
            <a:r>
              <a:rPr lang="en-US" sz="2400" b="1" dirty="0" smtClean="0">
                <a:solidFill>
                  <a:schemeClr val="accent4"/>
                </a:solidFill>
              </a:rPr>
              <a:t>t</a:t>
            </a:r>
            <a:r>
              <a:rPr lang="ru-RU" sz="2400" b="1" dirty="0" smtClean="0">
                <a:solidFill>
                  <a:schemeClr val="accent4"/>
                </a:solidFill>
              </a:rPr>
              <a:t>+21≤0</a:t>
            </a:r>
            <a:endParaRPr lang="en-US" sz="24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4"/>
                </a:solidFill>
              </a:rPr>
              <a:t>t</a:t>
            </a:r>
            <a:r>
              <a:rPr lang="en-US" sz="2400" b="1" baseline="30000" dirty="0" smtClean="0">
                <a:solidFill>
                  <a:schemeClr val="accent4"/>
                </a:solidFill>
              </a:rPr>
              <a:t>2</a:t>
            </a:r>
            <a:r>
              <a:rPr lang="ru-RU" sz="2400" b="1" baseline="30000" dirty="0" smtClean="0">
                <a:solidFill>
                  <a:schemeClr val="accent4"/>
                </a:solidFill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</a:rPr>
              <a:t>- 10</a:t>
            </a:r>
            <a:r>
              <a:rPr lang="en-US" sz="2400" b="1" dirty="0" smtClean="0">
                <a:solidFill>
                  <a:schemeClr val="accent4"/>
                </a:solidFill>
              </a:rPr>
              <a:t>t</a:t>
            </a:r>
            <a:r>
              <a:rPr lang="ru-RU" sz="2400" b="1" dirty="0" smtClean="0">
                <a:solidFill>
                  <a:schemeClr val="accent4"/>
                </a:solidFill>
              </a:rPr>
              <a:t>+21</a:t>
            </a:r>
            <a:r>
              <a:rPr lang="en-US" sz="2400" b="1" dirty="0" smtClean="0">
                <a:solidFill>
                  <a:schemeClr val="accent4"/>
                </a:solidFill>
              </a:rPr>
              <a:t>=0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4"/>
                </a:solidFill>
              </a:rPr>
              <a:t>t</a:t>
            </a:r>
            <a:r>
              <a:rPr lang="en-US" sz="2400" b="1" baseline="-25000" dirty="0" smtClean="0">
                <a:solidFill>
                  <a:schemeClr val="accent4"/>
                </a:solidFill>
              </a:rPr>
              <a:t> 1 </a:t>
            </a:r>
            <a:r>
              <a:rPr lang="en-US" sz="2400" b="1" dirty="0" smtClean="0">
                <a:solidFill>
                  <a:schemeClr val="accent4"/>
                </a:solidFill>
              </a:rPr>
              <a:t>=3</a:t>
            </a:r>
            <a:r>
              <a:rPr lang="ru-RU" sz="2400" b="1" dirty="0" smtClean="0">
                <a:solidFill>
                  <a:schemeClr val="accent4"/>
                </a:solidFill>
              </a:rPr>
              <a:t>;</a:t>
            </a:r>
            <a:r>
              <a:rPr lang="en-US" sz="2400" b="1" dirty="0" smtClean="0">
                <a:solidFill>
                  <a:schemeClr val="accent4"/>
                </a:solidFill>
              </a:rPr>
              <a:t>t</a:t>
            </a:r>
            <a:r>
              <a:rPr lang="en-US" sz="2400" b="1" baseline="-25000" dirty="0" smtClean="0">
                <a:solidFill>
                  <a:schemeClr val="accent4"/>
                </a:solidFill>
              </a:rPr>
              <a:t> 2 </a:t>
            </a:r>
            <a:r>
              <a:rPr lang="en-US" sz="2400" b="1" dirty="0" smtClean="0">
                <a:solidFill>
                  <a:schemeClr val="accent4"/>
                </a:solidFill>
              </a:rPr>
              <a:t>=7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Ответ:3</a:t>
            </a:r>
          </a:p>
        </p:txBody>
      </p:sp>
      <p:pic>
        <p:nvPicPr>
          <p:cNvPr id="25604" name="Picture 3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8738" y="4111625"/>
            <a:ext cx="273526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14313" y="1500188"/>
            <a:ext cx="871537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вращения ведёрка с водой на верёвке в вертикальной плоскости сила давления воды на дно не остаётся постоянной: она максимально в нижней точке и минимальна в верхней точке, вода не будет выливаться ,если сила её давления на дно будет неотрицательным во всех точках траектории. В верхней точке сила давления </a:t>
            </a:r>
            <a:r>
              <a:rPr lang="en-US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P=m(</a:t>
            </a:r>
            <a:r>
              <a:rPr lang="en-US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𝑣²/L</a:t>
            </a:r>
            <a:r>
              <a:rPr lang="ru-RU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lang="en-US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</a:t>
            </a:r>
            <a:r>
              <a:rPr lang="ru-RU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lang="en-US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g)</a:t>
            </a:r>
            <a:r>
              <a:rPr lang="ru-RU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,где  </a:t>
            </a:r>
            <a:r>
              <a:rPr lang="en-US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ru-RU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– масса воды ,</a:t>
            </a:r>
            <a:r>
              <a:rPr lang="en-US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𝑣</a:t>
            </a:r>
            <a:r>
              <a:rPr lang="ru-RU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– скорость движения ведёрка, </a:t>
            </a:r>
            <a:r>
              <a:rPr lang="en-US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 </a:t>
            </a:r>
            <a:r>
              <a:rPr lang="ru-RU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- длина верёвки, </a:t>
            </a:r>
            <a:r>
              <a:rPr lang="en-US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ru-RU" sz="2000" i="1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= 10 м/с² - ускорение свободного падения. С какой минимальной	 скоростью надо вращать ведёрко, чтобы вода не вылилась из него, если длина верёвки равна 72,9 см?</a:t>
            </a:r>
            <a:r>
              <a:rPr lang="ru-RU" sz="2000" i="1" smtClean="0">
                <a:solidFill>
                  <a:srgbClr val="C00000"/>
                </a:solidFill>
              </a:rPr>
              <a:t/>
            </a:r>
            <a:br>
              <a:rPr lang="ru-RU" sz="2000" i="1" smtClean="0">
                <a:solidFill>
                  <a:srgbClr val="C00000"/>
                </a:solidFill>
              </a:rPr>
            </a:br>
            <a:endParaRPr lang="ru-RU" sz="2000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214688"/>
            <a:ext cx="8643937" cy="3429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rgbClr val="090E4B"/>
                </a:solidFill>
              </a:rPr>
              <a:t>При вращении ведёрка вода не будет выталкиваться из него , если в верхней точке траектории сила давления воды будет неотрицательна, то есть необходимо выполнения условия </a:t>
            </a:r>
            <a:r>
              <a:rPr lang="en-US" sz="2200" smtClean="0">
                <a:solidFill>
                  <a:srgbClr val="090E4B"/>
                </a:solidFill>
              </a:rPr>
              <a:t>P≥0</a:t>
            </a:r>
            <a:r>
              <a:rPr lang="ru-RU" sz="2200" smtClean="0">
                <a:solidFill>
                  <a:srgbClr val="090E4B"/>
                </a:solidFill>
              </a:rPr>
              <a:t> . Решая это неравенство получим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rgbClr val="090E4B"/>
                </a:solidFill>
              </a:rPr>
              <a:t> </a:t>
            </a:r>
            <a:r>
              <a:rPr lang="en-US" sz="2200" smtClean="0">
                <a:solidFill>
                  <a:srgbClr val="090E4B"/>
                </a:solidFill>
              </a:rPr>
              <a:t>m(</a:t>
            </a:r>
            <a:r>
              <a:rPr lang="en-US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𝑣²/L</a:t>
            </a: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en-US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-</a:t>
            </a: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en-US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g)≥</a:t>
            </a: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0; </a:t>
            </a:r>
            <a:r>
              <a:rPr lang="en-US" sz="2200" smtClean="0">
                <a:solidFill>
                  <a:srgbClr val="090E4B"/>
                </a:solidFill>
              </a:rPr>
              <a:t>m(</a:t>
            </a:r>
            <a:r>
              <a:rPr lang="en-US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𝑣²/</a:t>
            </a: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0,729  </a:t>
            </a:r>
            <a:r>
              <a:rPr lang="en-US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-</a:t>
            </a: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  10</a:t>
            </a:r>
            <a:r>
              <a:rPr lang="en-US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) ≥</a:t>
            </a: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0;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𝑣² ≥</a:t>
            </a: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10•0,729;</a:t>
            </a:r>
            <a:r>
              <a:rPr lang="en-US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 𝑣² ≥</a:t>
            </a: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7,29;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𝑣</a:t>
            </a: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 є (-∞; - 2,7</a:t>
            </a:r>
            <a:r>
              <a:rPr lang="en-US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]U[</a:t>
            </a: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2,7;+∞)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Так как по условию </a:t>
            </a:r>
            <a:r>
              <a:rPr lang="en-US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𝑣&gt;</a:t>
            </a: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0, то минимальная скорость с которой надо вращать ведёрко ,чтобы вода не выливалась из него, равна </a:t>
            </a:r>
            <a:r>
              <a:rPr lang="en-US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𝑣</a:t>
            </a: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=2,7(м/с)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rgbClr val="090E4B"/>
                </a:solidFill>
                <a:ea typeface="Cambria Math" pitchFamily="18" charset="0"/>
                <a:cs typeface="Cambria Math" pitchFamily="18" charset="0"/>
              </a:rPr>
              <a:t>Ответ: 2,7</a:t>
            </a:r>
            <a:endParaRPr lang="ru-RU" sz="2200" smtClean="0">
              <a:solidFill>
                <a:srgbClr val="090E4B"/>
              </a:solidFill>
            </a:endParaRPr>
          </a:p>
          <a:p>
            <a:pPr>
              <a:lnSpc>
                <a:spcPct val="80000"/>
              </a:lnSpc>
            </a:pPr>
            <a:endParaRPr lang="ru-RU" sz="2200" smtClean="0">
              <a:solidFill>
                <a:srgbClr val="090E4B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2297113"/>
          </a:xfrm>
        </p:spPr>
        <p:txBody>
          <a:bodyPr/>
          <a:lstStyle/>
          <a:p>
            <a:r>
              <a:rPr lang="ru-RU" sz="1800" smtClean="0"/>
              <a:t>Деталью прибора является вращающаяся катушка . Она состоит </a:t>
            </a:r>
            <a:r>
              <a:rPr lang="ru-RU" sz="1800" smtClean="0">
                <a:solidFill>
                  <a:srgbClr val="C00000"/>
                </a:solidFill>
              </a:rPr>
              <a:t>однородных соосных цилиндров : центрального – массой </a:t>
            </a:r>
            <a:r>
              <a:rPr lang="en-US" sz="1800" smtClean="0">
                <a:solidFill>
                  <a:srgbClr val="C00000"/>
                </a:solidFill>
              </a:rPr>
              <a:t>m=3 </a:t>
            </a:r>
            <a:r>
              <a:rPr lang="ru-RU" sz="1800" smtClean="0">
                <a:solidFill>
                  <a:srgbClr val="C00000"/>
                </a:solidFill>
              </a:rPr>
              <a:t>кг и радиусом </a:t>
            </a:r>
            <a:r>
              <a:rPr lang="en-US" sz="1800" smtClean="0">
                <a:solidFill>
                  <a:srgbClr val="C00000"/>
                </a:solidFill>
              </a:rPr>
              <a:t>R=25c</a:t>
            </a:r>
            <a:r>
              <a:rPr lang="ru-RU" sz="1800" smtClean="0">
                <a:solidFill>
                  <a:srgbClr val="C00000"/>
                </a:solidFill>
              </a:rPr>
              <a:t>м, и двух боковых массами по </a:t>
            </a:r>
            <a:r>
              <a:rPr lang="en-US" sz="1800" smtClean="0">
                <a:solidFill>
                  <a:srgbClr val="C00000"/>
                </a:solidFill>
              </a:rPr>
              <a:t>M=1</a:t>
            </a:r>
            <a:r>
              <a:rPr lang="ru-RU" sz="1800" smtClean="0">
                <a:solidFill>
                  <a:srgbClr val="C00000"/>
                </a:solidFill>
              </a:rPr>
              <a:t>кг</a:t>
            </a:r>
            <a:r>
              <a:rPr lang="en-US" sz="1800" smtClean="0">
                <a:solidFill>
                  <a:srgbClr val="C00000"/>
                </a:solidFill>
              </a:rPr>
              <a:t> </a:t>
            </a:r>
            <a:r>
              <a:rPr lang="ru-RU" sz="1800" smtClean="0">
                <a:solidFill>
                  <a:srgbClr val="C00000"/>
                </a:solidFill>
              </a:rPr>
              <a:t>,</a:t>
            </a:r>
            <a:r>
              <a:rPr lang="en-US" sz="1800" smtClean="0">
                <a:solidFill>
                  <a:srgbClr val="C00000"/>
                </a:solidFill>
              </a:rPr>
              <a:t> </a:t>
            </a:r>
            <a:r>
              <a:rPr lang="ru-RU" sz="1800" smtClean="0">
                <a:solidFill>
                  <a:srgbClr val="C00000"/>
                </a:solidFill>
              </a:rPr>
              <a:t>радиусами </a:t>
            </a:r>
            <a:r>
              <a:rPr lang="en-US" sz="1800" smtClean="0">
                <a:solidFill>
                  <a:srgbClr val="C00000"/>
                </a:solidFill>
              </a:rPr>
              <a:t>R+h</a:t>
            </a:r>
            <a:r>
              <a:rPr lang="ru-RU" sz="1800" smtClean="0">
                <a:solidFill>
                  <a:srgbClr val="C00000"/>
                </a:solidFill>
              </a:rPr>
              <a:t> </a:t>
            </a:r>
            <a:r>
              <a:rPr lang="en-US" sz="1800" smtClean="0">
                <a:solidFill>
                  <a:srgbClr val="C00000"/>
                </a:solidFill>
              </a:rPr>
              <a:t>.</a:t>
            </a:r>
            <a:r>
              <a:rPr lang="ru-RU" sz="1800" smtClean="0">
                <a:solidFill>
                  <a:srgbClr val="C00000"/>
                </a:solidFill>
              </a:rPr>
              <a:t> Момент инерции катушки относительно оси вращения определяется выражением </a:t>
            </a:r>
            <a:r>
              <a:rPr lang="en-US" sz="1800" smtClean="0">
                <a:solidFill>
                  <a:srgbClr val="C00000"/>
                </a:solidFill>
              </a:rPr>
              <a:t>І=(m+2M)R</a:t>
            </a:r>
            <a:r>
              <a:rPr lang="en-US" sz="1800" baseline="30000" smtClean="0">
                <a:solidFill>
                  <a:srgbClr val="C00000"/>
                </a:solidFill>
              </a:rPr>
              <a:t>2</a:t>
            </a:r>
            <a:r>
              <a:rPr lang="en-US" sz="1800" smtClean="0">
                <a:solidFill>
                  <a:srgbClr val="C00000"/>
                </a:solidFill>
              </a:rPr>
              <a:t>/2  +M(2Rh+h</a:t>
            </a:r>
            <a:r>
              <a:rPr lang="en-US" sz="1800" baseline="30000" smtClean="0">
                <a:solidFill>
                  <a:srgbClr val="C00000"/>
                </a:solidFill>
              </a:rPr>
              <a:t>2</a:t>
            </a:r>
            <a:r>
              <a:rPr lang="en-US" sz="1800" smtClean="0">
                <a:solidFill>
                  <a:srgbClr val="C00000"/>
                </a:solidFill>
              </a:rPr>
              <a:t>)</a:t>
            </a:r>
            <a:r>
              <a:rPr lang="ru-RU" sz="1800" smtClean="0">
                <a:solidFill>
                  <a:srgbClr val="C00000"/>
                </a:solidFill>
              </a:rPr>
              <a:t>. При каком максимальном значении </a:t>
            </a:r>
            <a:r>
              <a:rPr lang="en-US" sz="1800" smtClean="0">
                <a:solidFill>
                  <a:srgbClr val="C00000"/>
                </a:solidFill>
              </a:rPr>
              <a:t>h</a:t>
            </a:r>
            <a:r>
              <a:rPr lang="ru-RU" sz="1800" smtClean="0">
                <a:solidFill>
                  <a:srgbClr val="C00000"/>
                </a:solidFill>
              </a:rPr>
              <a:t>момент инерции катушки не будет превышать предельных для нее 2164,5 кг</a:t>
            </a:r>
            <a:r>
              <a:rPr lang="ru-RU" sz="1100" smtClean="0">
                <a:solidFill>
                  <a:srgbClr val="C00000"/>
                </a:solidFill>
              </a:rPr>
              <a:t>•</a:t>
            </a:r>
            <a:r>
              <a:rPr lang="ru-RU" sz="1800" smtClean="0">
                <a:solidFill>
                  <a:srgbClr val="C00000"/>
                </a:solidFill>
              </a:rPr>
              <a:t> см</a:t>
            </a:r>
            <a:r>
              <a:rPr lang="en-US" sz="1800" baseline="30000" smtClean="0">
                <a:solidFill>
                  <a:srgbClr val="C00000"/>
                </a:solidFill>
              </a:rPr>
              <a:t> 2</a:t>
            </a:r>
            <a:endParaRPr lang="ru-RU" sz="180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500313"/>
            <a:ext cx="8229600" cy="47085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Момент инерции катушки не превышает предельного значения при выполнения условия 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I≤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2164,5.Подставим исходные данные и решим неравенство: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(m+2M)R</a:t>
            </a:r>
            <a:r>
              <a:rPr lang="en-US" sz="2200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/2 +M(2Rh+h</a:t>
            </a:r>
            <a:r>
              <a:rPr lang="en-US" sz="2200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≤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2164,5</a:t>
            </a:r>
            <a:endParaRPr lang="en-US" sz="22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(3+2)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25/2+1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25h+h</a:t>
            </a:r>
            <a:r>
              <a:rPr lang="en-US" sz="2200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2164,5</a:t>
            </a:r>
            <a:endParaRPr lang="en-US" sz="22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625+2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(50h+h</a:t>
            </a:r>
            <a:r>
              <a:rPr lang="en-US" sz="2200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2164,5 •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(50h+h</a:t>
            </a:r>
            <a:r>
              <a:rPr lang="en-US" sz="2200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-1200 ≤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-600+50h+h</a:t>
            </a:r>
            <a:r>
              <a:rPr lang="en-US" sz="2200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≤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+50h-</a:t>
            </a:r>
            <a:r>
              <a:rPr lang="en-US" sz="2200" baseline="30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600=0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200" baseline="-25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=-60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aseline="-25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=10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Ответ:10</a:t>
            </a:r>
            <a:endParaRPr lang="ru-RU" sz="22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4313" y="1714500"/>
            <a:ext cx="8643937" cy="1143000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Мотоциклист, движущийся по городу со скоростью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𝑣₀=28км/ч., выезжает за его пределы и сразу после выезда начинает разгоняться с постоянным ускорением а=32км/ч² расстояние от мотоциклиста до города определяется выражением 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𝑣₀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 + at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²/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.Найдите наибольший промежуток времени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(в минутах) в течении которого мотоциклист будет находиться в зоне функционирования сотовой связи, если оператор гарантирует покрытие на расстоянии не далее, чем 8км от города.</a:t>
            </a:r>
            <a:r>
              <a:rPr lang="ru-RU" sz="2000" smtClean="0">
                <a:solidFill>
                  <a:srgbClr val="C00000"/>
                </a:solidFill>
              </a:rPr>
              <a:t/>
            </a:r>
            <a:br>
              <a:rPr lang="ru-RU" sz="2000" smtClean="0">
                <a:solidFill>
                  <a:srgbClr val="C00000"/>
                </a:solidFill>
              </a:rPr>
            </a:br>
            <a:endParaRPr lang="ru-RU" sz="200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478213"/>
            <a:ext cx="8229600" cy="33797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90E4B"/>
                </a:solidFill>
              </a:rPr>
              <a:t>S=</a:t>
            </a: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𝑣₀t+at²</a:t>
            </a: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/2,подставим числовые значения в формулу:28</a:t>
            </a: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t+32t²</a:t>
            </a: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/2 ≤8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16</a:t>
            </a: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t²</a:t>
            </a: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+28</a:t>
            </a: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</a:t>
            </a: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-8 ≤0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16</a:t>
            </a: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t²</a:t>
            </a: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+28</a:t>
            </a: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t </a:t>
            </a: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-8=0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4</a:t>
            </a: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t²</a:t>
            </a: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+7</a:t>
            </a: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</a:t>
            </a: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-2=0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t₁=-2 t₂=0,25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-2</a:t>
            </a: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≤</a:t>
            </a: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</a:t>
            </a: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≤</a:t>
            </a: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0,25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Так как по смыслу задачи </a:t>
            </a:r>
            <a:r>
              <a:rPr lang="en-US" sz="2000" smtClean="0">
                <a:solidFill>
                  <a:srgbClr val="090E4B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 </a:t>
            </a:r>
            <a:r>
              <a:rPr lang="en-US" sz="2000" smtClean="0">
                <a:solidFill>
                  <a:srgbClr val="090E4B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≥ 0</a:t>
            </a:r>
            <a:r>
              <a:rPr lang="ru-RU" sz="2000" smtClean="0">
                <a:solidFill>
                  <a:srgbClr val="090E4B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,то </a:t>
            </a:r>
            <a:r>
              <a:rPr lang="en-US" sz="2000" smtClean="0">
                <a:solidFill>
                  <a:srgbClr val="090E4B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t </a:t>
            </a:r>
            <a:r>
              <a:rPr lang="ru-RU" sz="2000" smtClean="0">
                <a:solidFill>
                  <a:srgbClr val="090E4B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є</a:t>
            </a:r>
            <a:r>
              <a:rPr lang="en-US" sz="2000" smtClean="0">
                <a:solidFill>
                  <a:srgbClr val="090E4B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 [</a:t>
            </a:r>
            <a:r>
              <a:rPr lang="ru-RU" sz="2000" smtClean="0">
                <a:solidFill>
                  <a:srgbClr val="090E4B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0;0,25</a:t>
            </a:r>
            <a:r>
              <a:rPr lang="en-US" sz="2000" smtClean="0">
                <a:solidFill>
                  <a:srgbClr val="090E4B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]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90E4B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Отсюда мотоциклист будет находится в зоне функционирования сотовой связи 15 мин(т.к. 0,25  от часа 15 мин.)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90E4B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Ответ:15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solidFill>
                <a:srgbClr val="090E4B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5">
  <a:themeElements>
    <a:clrScheme name="Тема Office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 olive</Template>
  <TotalTime>485</TotalTime>
  <Words>842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Wingdings</vt:lpstr>
      <vt:lpstr>Calibri</vt:lpstr>
      <vt:lpstr>Times New Roman</vt:lpstr>
      <vt:lpstr>Wingdings 2</vt:lpstr>
      <vt:lpstr>Arno Pro</vt:lpstr>
      <vt:lpstr>Cambria Math</vt:lpstr>
      <vt:lpstr>Тема25</vt:lpstr>
      <vt:lpstr>Image</vt:lpstr>
      <vt:lpstr>  «Изюминки» ЕГЭ - 2011</vt:lpstr>
      <vt:lpstr> </vt:lpstr>
      <vt:lpstr>Слайд 3</vt:lpstr>
      <vt:lpstr> Кран в днище бочки летнего душа забыли закрыть. Вода вытекает из бочки, пока она не станет пустой. Пока в бочке есть вода, высота столба воды меняется по закону  H(t)= 0,64t2 -2,08t+1,69   где t - время в минутах. Сколько минут вода будет вытекать из бочки?</vt:lpstr>
      <vt:lpstr> На верфи инженеры проектируют новый аппарат для погружения на большие глубины. Конструкция имеет форму бочки, а значит, Архимедова сила, действующая на аппарат, будет определятся по формуле FA=gπR2ℓρ, где R-радиус бочки, ℓ=5-его линейный размер, p-1000 кг/м3, g=9,8 Н/кг- ускорение свободного падения. Определите  какой радиус (в метрах) может иметь аппарат, чтобы обеспечить его эксплуатацию в условиях, когда выталкивающая сила при погружении не будет превосходить 588000 Н?(π=3) </vt:lpstr>
      <vt:lpstr>Автомобиль, движущийся в начальный момент времени со скоростью 𝑣0=20м/с и тормозящий ,с постоянным ускорением a=4м/с 2  ,за t секунд начало торможения проходит путь  S= 𝑣0 t--at2 /2 .Определите (в секундах) наименьшее время , прошедшее от момента начала торможения , если известно , что за это время автомобиль проехал не менее 42-х метров. </vt:lpstr>
      <vt:lpstr>При вращения ведёрка с водой на верёвке в вертикальной плоскости сила давления воды на дно не остаётся постоянной: она максимально в нижней точке и минимальна в верхней точке, вода не будет выливаться ,если сила её давления на дно будет неотрицательным во всех точках траектории. В верхней точке сила давления P=m(𝑣²/L  -  g),где  m – масса воды , 𝑣 – скорость движения ведёрка, L  - длина верёвки, g = 10 м/с² - ускорение свободного падения. С какой минимальной  скоростью надо вращать ведёрко, чтобы вода не вылилась из него, если длина верёвки равна 72,9 см? </vt:lpstr>
      <vt:lpstr>Деталью прибора является вращающаяся катушка . Она состоит однородных соосных цилиндров : центрального – массой m=3 кг и радиусом R=25cм, и двух боковых массами по M=1кг , радиусами R+h . Момент инерции катушки относительно оси вращения определяется выражением І=(m+2M)R2/2  +M(2Rh+h2). При каком максимальном значении hмомент инерции катушки не будет превышать предельных для нее 2164,5 кг• см 2</vt:lpstr>
      <vt:lpstr>Мотоциклист, движущийся по городу со скоростью     𝑣₀=28км/ч., выезжает за его пределы и сразу после выезда начинает разгоняться с постоянным ускорением а=32км/ч² расстояние от мотоциклиста до города определяется выражением S= 𝑣₀t + at²/2.Найдите наибольший промежуток времени  (в минутах) в течении которого мотоциклист будет находиться в зоне функционирования сотовой связи, если оператор гарантирует покрытие на расстоянии не далее, чем 8км от города.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– язык физики</dc:title>
  <dc:creator>Юлия</dc:creator>
  <cp:lastModifiedBy>Лицей</cp:lastModifiedBy>
  <cp:revision>52</cp:revision>
  <dcterms:created xsi:type="dcterms:W3CDTF">2010-10-10T17:50:12Z</dcterms:created>
  <dcterms:modified xsi:type="dcterms:W3CDTF">2011-01-19T19:04:07Z</dcterms:modified>
</cp:coreProperties>
</file>